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2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4" autoAdjust="0"/>
    <p:restoredTop sz="89587" autoAdjust="0"/>
  </p:normalViewPr>
  <p:slideViewPr>
    <p:cSldViewPr>
      <p:cViewPr varScale="1">
        <p:scale>
          <a:sx n="58" d="100"/>
          <a:sy n="58" d="100"/>
        </p:scale>
        <p:origin x="586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F7025-33D9-4E9F-9955-A14222A03D05}" type="datetimeFigureOut">
              <a:rPr lang="en-US" smtClean="0"/>
              <a:t>09/01/2024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3E3EA-CC6A-448F-83C3-9A526F33C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5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60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2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1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 userDrawn="1"/>
        </p:nvSpPr>
        <p:spPr bwMode="auto">
          <a:xfrm flipH="1">
            <a:off x="0" y="6460968"/>
            <a:ext cx="12192000" cy="39703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66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 algn="r">
              <a:lnSpc>
                <a:spcPct val="180000"/>
              </a:lnSpc>
            </a:pPr>
            <a:endParaRPr lang="en-US" sz="1100" b="1" baseline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67476"/>
            <a:ext cx="28448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/>
              <a:t>Trang </a:t>
            </a:r>
            <a:fld id="{99166BD8-DA3C-4BE0-9C00-AA0485D1F6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0" y="705"/>
            <a:ext cx="12192000" cy="42402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66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80000"/>
              </a:lnSpc>
            </a:pPr>
            <a:r>
              <a:rPr lang="en-US" sz="1400" b="1" baseline="0">
                <a:solidFill>
                  <a:schemeClr val="tx2"/>
                </a:solidFill>
                <a:latin typeface="Cambria" panose="02040503050406030204" pitchFamily="18" charset="0"/>
                <a:cs typeface="+mn-cs"/>
              </a:rPr>
              <a:t>Graphic Design and Web Business Development</a:t>
            </a:r>
            <a:endParaRPr lang="en-US" sz="1400" b="1" baseline="0">
              <a:solidFill>
                <a:srgbClr val="0070C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23000" y="11668"/>
            <a:ext cx="539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cap="small">
                <a:solidFill>
                  <a:srgbClr val="002060"/>
                </a:solidFill>
                <a:effectLst/>
                <a:latin typeface="Cambria" panose="02040503050406030204" pitchFamily="18" charset="0"/>
                <a:ea typeface="+mn-ea"/>
                <a:cs typeface="+mn-cs"/>
              </a:rPr>
              <a:t>Working Hard &amp; Smart today for a better tomorrow</a:t>
            </a:r>
            <a:endParaRPr lang="en-US" sz="180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9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2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9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5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4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pavietnam.v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matbao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godaddy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vhost.vn/hosting/free-hosting" TargetMode="External"/><Relationship Id="rId3" Type="http://schemas.openxmlformats.org/officeDocument/2006/relationships/hyperlink" Target="https://somee.com/" TargetMode="External"/><Relationship Id="rId7" Type="http://schemas.openxmlformats.org/officeDocument/2006/relationships/hyperlink" Target="https://www.awardspace.com/free-hosting" TargetMode="External"/><Relationship Id="rId2" Type="http://schemas.openxmlformats.org/officeDocument/2006/relationships/hyperlink" Target="https://azure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eehosting.com/" TargetMode="External"/><Relationship Id="rId5" Type="http://schemas.openxmlformats.org/officeDocument/2006/relationships/hyperlink" Target="https://www.000webhost.com/" TargetMode="External"/><Relationship Id="rId4" Type="http://schemas.openxmlformats.org/officeDocument/2006/relationships/hyperlink" Target="https://freevnn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2509837" y="762000"/>
            <a:ext cx="7239000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vi-VN" sz="4400" b="0" kern="0">
                <a:solidFill>
                  <a:srgbClr val="002060"/>
                </a:solidFill>
                <a:latin typeface="Cambria" panose="02040503050406030204" pitchFamily="18" charset="0"/>
              </a:rPr>
              <a:t>Web Design Overview</a:t>
            </a:r>
            <a:endParaRPr lang="en-US" sz="9600" kern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026" name="Picture 2" descr="Image result for html css java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22222"/>
            <a:ext cx="450532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e commerce 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2"/>
          <a:stretch/>
        </p:blipFill>
        <p:spPr bwMode="auto">
          <a:xfrm>
            <a:off x="8534400" y="3286126"/>
            <a:ext cx="3333750" cy="311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5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en-US" sz="2800" b="1">
                  <a:latin typeface="Cambria" panose="02040503050406030204" pitchFamily="18" charset="0"/>
                </a:rPr>
                <a:t>Topics of the website</a:t>
              </a:r>
              <a:endParaRPr lang="vi-VN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676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Discussion forum topic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52600"/>
            <a:ext cx="833369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en-US" sz="2800" b="1">
                  <a:latin typeface="Cambria" panose="02040503050406030204" pitchFamily="18" charset="0"/>
                </a:rPr>
                <a:t>Topics of the website</a:t>
              </a:r>
              <a:endParaRPr lang="vi-VN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676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Online news topics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00200"/>
            <a:ext cx="750077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en-US" sz="2800" b="1">
                  <a:latin typeface="Cambria" panose="02040503050406030204" pitchFamily="18" charset="0"/>
                </a:rPr>
                <a:t>Topics of the website</a:t>
              </a:r>
              <a:endParaRPr lang="vi-VN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676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Online shopping topic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50012"/>
            <a:ext cx="8001000" cy="46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en-US" sz="2800" b="1">
                  <a:latin typeface="Cambria" panose="02040503050406030204" pitchFamily="18" charset="0"/>
                </a:rPr>
                <a:t>Topics of the website</a:t>
              </a:r>
              <a:endParaRPr lang="vi-VN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676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Online training topics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585163"/>
            <a:ext cx="6753225" cy="48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9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2. Buy a domain name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Domain name = website name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mbria" panose="02040503050406030204" pitchFamily="18" charset="0"/>
              </a:rPr>
              <a:t>Short name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mbria" panose="02040503050406030204" pitchFamily="18" charset="0"/>
              </a:rPr>
              <a:t>Memorize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mbria" panose="02040503050406030204" pitchFamily="18" charset="0"/>
              </a:rPr>
              <a:t>Easy to read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mbria" panose="02040503050406030204" pitchFamily="18" charset="0"/>
              </a:rPr>
              <a:t>No confusion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mbria" panose="02040503050406030204" pitchFamily="18" charset="0"/>
              </a:rPr>
              <a:t>Show company name or company brand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>
                <a:solidFill>
                  <a:srgbClr val="002060"/>
                </a:solidFill>
                <a:latin typeface="Cambria" panose="02040503050406030204" pitchFamily="18" charset="0"/>
              </a:rPr>
              <a:t>google.com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>
                <a:solidFill>
                  <a:srgbClr val="002060"/>
                </a:solidFill>
                <a:latin typeface="Cambria" panose="02040503050406030204" pitchFamily="18" charset="0"/>
              </a:rPr>
              <a:t>facebook.com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>
                <a:solidFill>
                  <a:srgbClr val="002060"/>
                </a:solidFill>
                <a:latin typeface="Cambria" panose="02040503050406030204" pitchFamily="18" charset="0"/>
              </a:rPr>
              <a:t>tuoitre.com.vn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>
                <a:solidFill>
                  <a:srgbClr val="002060"/>
                </a:solidFill>
                <a:latin typeface="Cambria" panose="02040503050406030204" pitchFamily="18" charset="0"/>
              </a:rPr>
              <a:t>tranduythanh.com</a:t>
            </a:r>
          </a:p>
        </p:txBody>
      </p:sp>
    </p:spTree>
    <p:extLst>
      <p:ext uri="{BB962C8B-B14F-4D97-AF65-F5344CB8AC3E}">
        <p14:creationId xmlns:p14="http://schemas.microsoft.com/office/powerpoint/2010/main" val="1466643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2. Buy a domain name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  <a:hlinkClick r:id="rId2"/>
              </a:rPr>
              <a:t>http://pavietnam.vn</a:t>
            </a:r>
            <a:r>
              <a:rPr lang="en-US" sz="2800">
                <a:latin typeface="Cambria" panose="02040503050406030204" pitchFamily="18" charset="0"/>
              </a:rPr>
              <a:t> </a:t>
            </a:r>
            <a:endParaRPr lang="en-US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1524000"/>
            <a:ext cx="7696200" cy="490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79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2. Buy a domain name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  <a:hlinkClick r:id="rId2"/>
              </a:rPr>
              <a:t>http://matbao.com</a:t>
            </a:r>
            <a:r>
              <a:rPr lang="en-US" sz="2800">
                <a:latin typeface="Cambria" panose="02040503050406030204" pitchFamily="18" charset="0"/>
              </a:rPr>
              <a:t> </a:t>
            </a:r>
            <a:endParaRPr lang="en-US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98582"/>
            <a:ext cx="8867775" cy="47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4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2. Buy a domain name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  <a:hlinkClick r:id="rId2"/>
              </a:rPr>
              <a:t>http://godaddy.com</a:t>
            </a:r>
            <a:r>
              <a:rPr lang="en-US" sz="2800">
                <a:latin typeface="Cambria" panose="02040503050406030204" pitchFamily="18" charset="0"/>
              </a:rPr>
              <a:t> </a:t>
            </a:r>
            <a:endParaRPr lang="en-US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00200"/>
            <a:ext cx="740031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5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 Rent hosting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Operating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Capacity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Bandwidth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Support language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Supported database management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Email POP3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447629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 Rent hosting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981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Linux hosting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752600"/>
            <a:ext cx="108299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2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4620576" cy="508000"/>
            <a:chOff x="789624" y="1191463"/>
            <a:chExt cx="4620576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Lesson Objectives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Understand the step-by-step process of setting up a website, some methods of designing and building an effective website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Understand the concepts related to buying a domain name, renting a place to host a website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Understand the process of deploying and putting the website into operation</a:t>
            </a:r>
          </a:p>
        </p:txBody>
      </p:sp>
    </p:spTree>
    <p:extLst>
      <p:ext uri="{BB962C8B-B14F-4D97-AF65-F5344CB8AC3E}">
        <p14:creationId xmlns:p14="http://schemas.microsoft.com/office/powerpoint/2010/main" val="316224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 Rent hosting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981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Windows hosting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600199"/>
            <a:ext cx="107632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3. Rent hosting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3952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What if students do not have money but want to have Free?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latin typeface="Cambria" panose="02040503050406030204" pitchFamily="18" charset="0"/>
                <a:hlinkClick r:id="rId2"/>
              </a:rPr>
              <a:t>https://azure.microsoft.com</a:t>
            </a:r>
            <a:r>
              <a:rPr lang="en-US">
                <a:latin typeface="Cambria" panose="02040503050406030204" pitchFamily="18" charset="0"/>
              </a:rPr>
              <a:t> (email education)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latin typeface="Cambria" panose="02040503050406030204" pitchFamily="18" charset="0"/>
                <a:hlinkClick r:id="rId3"/>
              </a:rPr>
              <a:t>https://somee.com</a:t>
            </a:r>
            <a:endParaRPr lang="en-US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latin typeface="Cambria" panose="02040503050406030204" pitchFamily="18" charset="0"/>
                <a:hlinkClick r:id="rId4"/>
              </a:rPr>
              <a:t>https://freevnn.com</a:t>
            </a:r>
            <a:r>
              <a:rPr lang="en-US">
                <a:latin typeface="Cambria" panose="02040503050406030204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latin typeface="Cambria" panose="02040503050406030204" pitchFamily="18" charset="0"/>
                <a:hlinkClick r:id="rId5"/>
              </a:rPr>
              <a:t>https://www.000webhost.com</a:t>
            </a:r>
            <a:endParaRPr lang="en-US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latin typeface="Cambria" panose="02040503050406030204" pitchFamily="18" charset="0"/>
                <a:hlinkClick r:id="rId6"/>
              </a:rPr>
              <a:t>https://www.freehosting.com</a:t>
            </a:r>
            <a:endParaRPr lang="en-US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latin typeface="Cambria" panose="02040503050406030204" pitchFamily="18" charset="0"/>
                <a:hlinkClick r:id="rId7"/>
              </a:rPr>
              <a:t>https://www.awardspace.com/free-hosting</a:t>
            </a:r>
            <a:endParaRPr lang="en-US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>
                <a:latin typeface="Cambria" panose="02040503050406030204" pitchFamily="18" charset="0"/>
                <a:hlinkClick r:id="rId8"/>
              </a:rPr>
              <a:t>https://vhost.vn/hosting/free-hosting</a:t>
            </a:r>
            <a:endParaRPr lang="en-US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3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19010"/>
              </p:ext>
            </p:extLst>
          </p:nvPr>
        </p:nvGraphicFramePr>
        <p:xfrm>
          <a:off x="381000" y="1219200"/>
          <a:ext cx="11506201" cy="4328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</a:rPr>
                        <a:t>Static Web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</a:rPr>
                        <a:t>Dynamic Web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Easy to develop</a:t>
                      </a:r>
                    </a:p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Interaction with weak web browser</a:t>
                      </a:r>
                    </a:p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Use HTML language to design</a:t>
                      </a:r>
                    </a:p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Static web developers often use visual tools to create websites like FrontPage.</a:t>
                      </a:r>
                    </a:p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Do not receive feedback from users.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More difficult to develop</a:t>
                      </a:r>
                    </a:p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Interact with strong web browsers</a:t>
                      </a:r>
                    </a:p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Use different languages for programming</a:t>
                      </a:r>
                    </a:p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Often have to write a lot of code</a:t>
                      </a:r>
                    </a:p>
                    <a:p>
                      <a:pPr marL="457200" lvl="0" indent="-457200" algn="just">
                        <a:lnSpc>
                          <a:spcPct val="11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800">
                          <a:latin typeface="Cambria" panose="02040503050406030204" pitchFamily="18" charset="0"/>
                        </a:rPr>
                        <a:t>Get feedback from 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85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Just like the analysis and design of information systems, the basic steps for developing a website include: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Specific description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Analysis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Design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Programming (website building)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781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Specific description: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Web for what?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Web for whom to use?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What is the level of the user?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Content and images like?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Analysis: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The relationship between the website content?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Order of the site content?</a:t>
            </a:r>
          </a:p>
        </p:txBody>
      </p:sp>
    </p:spTree>
    <p:extLst>
      <p:ext uri="{BB962C8B-B14F-4D97-AF65-F5344CB8AC3E}">
        <p14:creationId xmlns:p14="http://schemas.microsoft.com/office/powerpoint/2010/main" val="3048315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Design: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Website structure diagram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Display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Static web or dynamic web?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Database Design Database?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Content of each page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Links between pages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Build/Develop: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Directory structure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Shared modules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98113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Test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Test in multiple browsers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Test on multiple network configurations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Speed test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Check the links (links)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Security check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01765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12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917971"/>
              </p:ext>
            </p:extLst>
          </p:nvPr>
        </p:nvGraphicFramePr>
        <p:xfrm>
          <a:off x="2667000" y="1447800"/>
          <a:ext cx="6934200" cy="4606925"/>
        </p:xfrm>
        <a:graphic>
          <a:graphicData uri="http://schemas.openxmlformats.org/drawingml/2006/table">
            <a:tbl>
              <a:tblPr/>
              <a:tblGrid>
                <a:gridCol w="1360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3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8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Header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7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6633"/>
                          </a:solidFill>
                          <a:effectLst/>
                          <a:latin typeface="Arial" panose="020B0604020202020204" pitchFamily="34" charset="0"/>
                        </a:rPr>
                        <a:t>Menu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Content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2819400" y="1787525"/>
            <a:ext cx="9144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32558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11" name="Group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255594"/>
              </p:ext>
            </p:extLst>
          </p:nvPr>
        </p:nvGraphicFramePr>
        <p:xfrm>
          <a:off x="2667000" y="1828800"/>
          <a:ext cx="6934200" cy="4117975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9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Header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70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6633"/>
                          </a:solidFill>
                          <a:effectLst/>
                          <a:latin typeface="Arial" panose="020B0604020202020204" pitchFamily="34" charset="0"/>
                        </a:rPr>
                        <a:t>Menu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Content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1">
                      <a:blip r:embed="rId4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Menu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2895600" y="1874837"/>
            <a:ext cx="914400" cy="762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256074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Font will depend on: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Set information points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Readers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Browser, resolution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Language used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Font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…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The color should unify the entire website</a:t>
            </a:r>
          </a:p>
          <a:p>
            <a:endParaRPr lang="en-US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5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4620576" cy="508000"/>
            <a:chOff x="789624" y="1191463"/>
            <a:chExt cx="4620576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Lesson content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Steps to set up Website: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>
                <a:latin typeface="Cambria" panose="02040503050406030204" pitchFamily="18" charset="0"/>
              </a:rPr>
              <a:t>Determine the requirements of the website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>
                <a:latin typeface="Cambria" panose="02040503050406030204" pitchFamily="18" charset="0"/>
              </a:rPr>
              <a:t>Buy domain name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>
                <a:latin typeface="Cambria" panose="02040503050406030204" pitchFamily="18" charset="0"/>
              </a:rPr>
              <a:t>Rent a hosting place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>
                <a:latin typeface="Cambria" panose="02040503050406030204" pitchFamily="18" charset="0"/>
              </a:rPr>
              <a:t>Website design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>
                <a:latin typeface="Cambria" panose="02040503050406030204" pitchFamily="18" charset="0"/>
              </a:rPr>
              <a:t>Deploy Website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>
                <a:latin typeface="Cambria" panose="02040503050406030204" pitchFamily="18" charset="0"/>
              </a:rPr>
              <a:t>Maintain information, maintain website</a:t>
            </a:r>
            <a:endParaRPr lang="vi-VN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802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Website structure (sitemap)</a:t>
            </a:r>
          </a:p>
        </p:txBody>
      </p:sp>
      <p:pic>
        <p:nvPicPr>
          <p:cNvPr id="1026" name="Picture 2" descr="Image result for template websit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0"/>
            <a:ext cx="737419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0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Website structure (sitemap)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Used to organize complex blocks of information.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The most commonly used system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Close to the real world organization model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Easy to visualize website organization</a:t>
            </a:r>
          </a:p>
          <a:p>
            <a:pPr marL="0" indent="0">
              <a:buNone/>
            </a:pP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en-US" sz="2800">
                <a:latin typeface="Cambria" panose="02040503050406030204" pitchFamily="18" charset="0"/>
              </a:rPr>
              <a:t>Overview from the homepage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02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4. Website Design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UI/UX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Have a clear direction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No final page (no dead-end)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Stability of Web sites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Feedback and dialogue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Cross-browser compatibility (alternative)</a:t>
            </a:r>
          </a:p>
        </p:txBody>
      </p:sp>
    </p:spTree>
    <p:extLst>
      <p:ext uri="{BB962C8B-B14F-4D97-AF65-F5344CB8AC3E}">
        <p14:creationId xmlns:p14="http://schemas.microsoft.com/office/powerpoint/2010/main" val="3391793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>
                  <a:latin typeface="Cambria" panose="02040503050406030204" pitchFamily="18" charset="0"/>
                </a:rPr>
                <a:t>UI/UX</a:t>
              </a:r>
              <a:endParaRPr lang="en-US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Users are the main factor determining the success or failure of the website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Request the perfect level of interface design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Test the website </a:t>
            </a:r>
            <a:r>
              <a:rPr lang="en-US" sz="2800">
                <a:latin typeface="Cambria" panose="02040503050406030204" pitchFamily="18" charset="0"/>
                <a:sym typeface="Wingdings" panose="05000000000000000000" pitchFamily="2" charset="2"/>
              </a:rPr>
              <a:t></a:t>
            </a:r>
            <a:r>
              <a:rPr lang="en-US" sz="2800">
                <a:latin typeface="Cambria" panose="02040503050406030204" pitchFamily="18" charset="0"/>
              </a:rPr>
              <a:t>get feedback from users</a:t>
            </a:r>
          </a:p>
        </p:txBody>
      </p:sp>
    </p:spTree>
    <p:extLst>
      <p:ext uri="{BB962C8B-B14F-4D97-AF65-F5344CB8AC3E}">
        <p14:creationId xmlns:p14="http://schemas.microsoft.com/office/powerpoint/2010/main" val="3867923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Font typeface="Wingdings" panose="05000000000000000000" pitchFamily="2" charset="2"/>
                <a:buChar char="v"/>
              </a:pPr>
              <a:r>
                <a:rPr lang="en-US" sz="2800">
                  <a:latin typeface="Cambria" panose="02040503050406030204" pitchFamily="18" charset="0"/>
                </a:rPr>
                <a:t>Have a clear direction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Users can answer the following questions :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Where are users?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What can be done?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Where can Users continue?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Symbols, instructions should be consistent, easy to understand</a:t>
            </a:r>
          </a:p>
          <a:p>
            <a:endParaRPr lang="en-US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644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800" b="1">
                  <a:latin typeface="Cambria" panose="02040503050406030204" pitchFamily="18" charset="0"/>
                </a:rPr>
                <a:t>No final page (no dead-end)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Each page has at least one link. Always give users the ability to return to the homepage or key pages of the website.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There should be no "dead-end" page, meaning the page is not capable of going to other pages.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It is recommended to include the homepage link in every page.</a:t>
            </a:r>
          </a:p>
        </p:txBody>
      </p:sp>
    </p:spTree>
    <p:extLst>
      <p:ext uri="{BB962C8B-B14F-4D97-AF65-F5344CB8AC3E}">
        <p14:creationId xmlns:p14="http://schemas.microsoft.com/office/powerpoint/2010/main" val="3774600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800" b="1">
                  <a:latin typeface="Cambria" panose="02040503050406030204" pitchFamily="18" charset="0"/>
                </a:rPr>
                <a:t>Stability of Web sites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Stable in structure and content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About the structure: the components are in place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Content: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latin typeface="Cambria" panose="02040503050406030204" pitchFamily="18" charset="0"/>
              </a:rPr>
              <a:t>Connections are always guaranteed to have a destination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>
                <a:latin typeface="Cambria" panose="02040503050406030204" pitchFamily="18" charset="0"/>
              </a:rPr>
              <a:t>Content must be updated to suit the content and context</a:t>
            </a:r>
            <a:endParaRPr lang="en-US" sz="32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935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800" b="1">
                  <a:latin typeface="Cambria" panose="02040503050406030204" pitchFamily="18" charset="0"/>
                </a:rPr>
                <a:t>Feedback and dialogue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Allow readers to contribute comments and feedback to readers in the fastest way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Always provide a link to the Webmaster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Long-term personnel planning</a:t>
            </a:r>
          </a:p>
        </p:txBody>
      </p:sp>
    </p:spTree>
    <p:extLst>
      <p:ext uri="{BB962C8B-B14F-4D97-AF65-F5344CB8AC3E}">
        <p14:creationId xmlns:p14="http://schemas.microsoft.com/office/powerpoint/2010/main" val="61247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5. Deploy Website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After the design, testing is done, deploy Website</a:t>
            </a:r>
          </a:p>
        </p:txBody>
      </p:sp>
    </p:spTree>
    <p:extLst>
      <p:ext uri="{BB962C8B-B14F-4D97-AF65-F5344CB8AC3E}">
        <p14:creationId xmlns:p14="http://schemas.microsoft.com/office/powerpoint/2010/main" val="2660834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467600" cy="508000"/>
            <a:chOff x="789624" y="1191463"/>
            <a:chExt cx="7467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26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6. Maintain information, maintain website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076325"/>
            <a:ext cx="11430000" cy="51720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After deployment the Website, the information must be updated regularly, there is always new data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There must be a website maintenance team to fix errors, upgrade versions...</a:t>
            </a:r>
          </a:p>
        </p:txBody>
      </p:sp>
    </p:spTree>
    <p:extLst>
      <p:ext uri="{BB962C8B-B14F-4D97-AF65-F5344CB8AC3E}">
        <p14:creationId xmlns:p14="http://schemas.microsoft.com/office/powerpoint/2010/main" val="221177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8001000" cy="508000"/>
            <a:chOff x="789624" y="1191463"/>
            <a:chExt cx="80010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78000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1. Determine the requirements of the website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Goals and requirements of the website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The users that the website serves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800">
                <a:latin typeface="Cambria" panose="02040503050406030204" pitchFamily="18" charset="0"/>
              </a:rPr>
              <a:t>Topics of the website</a:t>
            </a:r>
            <a:endParaRPr lang="vi-VN" sz="28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352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495800" y="2555117"/>
            <a:ext cx="26670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600">
                <a:latin typeface="Cambria" panose="02040503050406030204" pitchFamily="18" charset="0"/>
                <a:cs typeface="Arial" charset="0"/>
              </a:rPr>
              <a:t>END</a:t>
            </a:r>
          </a:p>
        </p:txBody>
      </p:sp>
      <p:pic>
        <p:nvPicPr>
          <p:cNvPr id="8" name="Picture 2" descr="Image result for min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3611303"/>
            <a:ext cx="218122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min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310736"/>
            <a:ext cx="1905000" cy="190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7010400" y="533400"/>
            <a:ext cx="1714500" cy="1745064"/>
          </a:xfrm>
          <a:prstGeom prst="cloudCallout">
            <a:avLst>
              <a:gd name="adj1" fmla="val 45968"/>
              <a:gd name="adj2" fmla="val 9235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Cambria" panose="02040503050406030204" pitchFamily="18" charset="0"/>
              </a:rPr>
              <a:t>Hey! Coding is easy!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8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7086600" cy="508000"/>
            <a:chOff x="789624" y="1191463"/>
            <a:chExt cx="7086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6885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en-US" sz="2800" b="1">
                  <a:latin typeface="Cambria" panose="02040503050406030204" pitchFamily="18" charset="0"/>
                </a:rPr>
                <a:t>Goals and requirements of the website</a:t>
              </a:r>
              <a:endParaRPr lang="vi-VN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Outline the general, concise and clear goals of the website to be designed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As a tool to evaluate the success or failure of the website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Goals must be long-term, covering the entire development plan.</a:t>
            </a:r>
          </a:p>
        </p:txBody>
      </p:sp>
    </p:spTree>
    <p:extLst>
      <p:ext uri="{BB962C8B-B14F-4D97-AF65-F5344CB8AC3E}">
        <p14:creationId xmlns:p14="http://schemas.microsoft.com/office/powerpoint/2010/main" val="159313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en-US" sz="2800">
                  <a:latin typeface="Cambria" panose="02040503050406030204" pitchFamily="18" charset="0"/>
                </a:rPr>
                <a:t>Users that the website serves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Identify the main type of website audience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Learn about: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Knowledge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Level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Interest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Experience in using computers, browsing the web</a:t>
            </a:r>
          </a:p>
          <a:p>
            <a:pPr lvl="1" algn="just"/>
            <a:r>
              <a:rPr lang="en-US">
                <a:latin typeface="Cambria" panose="02040503050406030204" pitchFamily="18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93596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en-US" sz="2800">
                  <a:latin typeface="Cambria" panose="02040503050406030204" pitchFamily="18" charset="0"/>
                </a:rPr>
                <a:t>Users that the website serves</a:t>
              </a: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371600" y="1095233"/>
            <a:ext cx="92964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Cambria" panose="02040503050406030204" pitchFamily="18" charset="0"/>
              </a:rPr>
              <a:t>Good web design = suitable for all types of readers with different levels and needs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09800"/>
            <a:ext cx="6019800" cy="412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9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en-US" sz="2800" b="1">
                  <a:latin typeface="Cambria" panose="02040503050406030204" pitchFamily="18" charset="0"/>
                </a:rPr>
                <a:t>Topics of the website</a:t>
              </a:r>
              <a:endParaRPr lang="vi-VN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Help guide designers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Education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News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Entertainment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Discussion forum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Buy, sell, manage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Social network</a:t>
            </a:r>
          </a:p>
          <a:p>
            <a:pPr lvl="1"/>
            <a:r>
              <a:rPr lang="en-US">
                <a:latin typeface="Cambria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5424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482600"/>
            <a:ext cx="5562600" cy="508000"/>
            <a:chOff x="789624" y="1191463"/>
            <a:chExt cx="5562600" cy="508000"/>
          </a:xfrm>
        </p:grpSpPr>
        <p:sp>
          <p:nvSpPr>
            <p:cNvPr id="3" name="AutoShape 52"/>
            <p:cNvSpPr>
              <a:spLocks noChangeArrowheads="1"/>
            </p:cNvSpPr>
            <p:nvPr/>
          </p:nvSpPr>
          <p:spPr bwMode="gray">
            <a:xfrm>
              <a:off x="990600" y="1191463"/>
              <a:ext cx="5361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r>
                <a:rPr lang="en-US" sz="2800" b="1">
                  <a:latin typeface="Cambria" panose="02040503050406030204" pitchFamily="18" charset="0"/>
                </a:rPr>
                <a:t>Topics of the website</a:t>
              </a:r>
              <a:endParaRPr lang="vi-VN" sz="2800" b="1">
                <a:latin typeface="Cambria" panose="02040503050406030204" pitchFamily="18" charset="0"/>
              </a:endParaRPr>
            </a:p>
          </p:txBody>
        </p: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9166BD8-DA3C-4BE0-9C00-AA0485D1F6D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1076325"/>
            <a:ext cx="11430000" cy="676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800">
                <a:latin typeface="Cambria" panose="02040503050406030204" pitchFamily="18" charset="0"/>
              </a:rPr>
              <a:t>Social network:</a:t>
            </a:r>
            <a:endParaRPr lang="en-US"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00200"/>
            <a:ext cx="5855545" cy="47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2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1086</Words>
  <Application>Microsoft Office PowerPoint</Application>
  <PresentationFormat>Widescreen</PresentationFormat>
  <Paragraphs>257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Trần Duy Thanh</cp:lastModifiedBy>
  <cp:revision>703</cp:revision>
  <dcterms:created xsi:type="dcterms:W3CDTF">2011-04-06T04:04:31Z</dcterms:created>
  <dcterms:modified xsi:type="dcterms:W3CDTF">2024-01-09T03:55:00Z</dcterms:modified>
</cp:coreProperties>
</file>